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notesSlides/notesSlide5.xml" ContentType="application/vnd.openxmlformats-officedocument.presentationml.notesSlide+xml"/>
  <Override PartName="/ppt/embeddings/oleObject2.bin" ContentType="application/vnd.openxmlformats-officedocument.oleObject"/>
  <Override PartName="/ppt/notesSlides/notesSlide6.xml" ContentType="application/vnd.openxmlformats-officedocument.presentationml.notesSlide+xml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Microsoft_Equation12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Microsoft_Equation1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4468" r:id="rId2"/>
  </p:sldMasterIdLst>
  <p:notesMasterIdLst>
    <p:notesMasterId r:id="rId34"/>
  </p:notesMasterIdLst>
  <p:handoutMasterIdLst>
    <p:handoutMasterId r:id="rId35"/>
  </p:handoutMasterIdLst>
  <p:sldIdLst>
    <p:sldId id="256" r:id="rId3"/>
    <p:sldId id="459" r:id="rId4"/>
    <p:sldId id="512" r:id="rId5"/>
    <p:sldId id="513" r:id="rId6"/>
    <p:sldId id="514" r:id="rId7"/>
    <p:sldId id="523" r:id="rId8"/>
    <p:sldId id="515" r:id="rId9"/>
    <p:sldId id="521" r:id="rId10"/>
    <p:sldId id="537" r:id="rId11"/>
    <p:sldId id="496" r:id="rId12"/>
    <p:sldId id="520" r:id="rId13"/>
    <p:sldId id="499" r:id="rId14"/>
    <p:sldId id="516" r:id="rId15"/>
    <p:sldId id="517" r:id="rId16"/>
    <p:sldId id="464" r:id="rId17"/>
    <p:sldId id="503" r:id="rId18"/>
    <p:sldId id="531" r:id="rId19"/>
    <p:sldId id="532" r:id="rId20"/>
    <p:sldId id="538" r:id="rId21"/>
    <p:sldId id="530" r:id="rId22"/>
    <p:sldId id="533" r:id="rId23"/>
    <p:sldId id="534" r:id="rId24"/>
    <p:sldId id="524" r:id="rId25"/>
    <p:sldId id="535" r:id="rId26"/>
    <p:sldId id="536" r:id="rId27"/>
    <p:sldId id="526" r:id="rId28"/>
    <p:sldId id="539" r:id="rId29"/>
    <p:sldId id="527" r:id="rId30"/>
    <p:sldId id="528" r:id="rId31"/>
    <p:sldId id="473" r:id="rId32"/>
    <p:sldId id="497" r:id="rId3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7" autoAdjust="0"/>
    <p:restoredTop sz="87127" autoAdjust="0"/>
  </p:normalViewPr>
  <p:slideViewPr>
    <p:cSldViewPr>
      <p:cViewPr varScale="1">
        <p:scale>
          <a:sx n="95" d="100"/>
          <a:sy n="95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wrap="square" lIns="92432" tIns="46216" rIns="92432" bIns="4621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wrap="square" lIns="92432" tIns="46216" rIns="92432" bIns="4621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8D64BB0-1A05-47E2-8576-1CF03C654BF1}" type="datetimeFigureOut">
              <a:rPr lang="en-US"/>
              <a:pPr>
                <a:defRPr/>
              </a:pPr>
              <a:t>11/3/15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wrap="square" lIns="92432" tIns="46216" rIns="92432" bIns="4621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wrap="square" lIns="92432" tIns="46216" rIns="92432" bIns="4621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7035853-2440-4826-BC84-80168684F5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575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2" tIns="46216" rIns="92432" bIns="462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2" tIns="46216" rIns="92432" bIns="462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3863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2" tIns="46216" rIns="92432" bIns="462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2" tIns="46216" rIns="92432" bIns="462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2" tIns="46216" rIns="92432" bIns="462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1B8AE4B-C778-452E-A8A1-8DAD5880A2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568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38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[1] M. Vargas, E. Combs, G. Alvarado, G. ATLIN, K. Mathews, and J.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Crossa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. Meta: A suite of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sas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 programs to analyze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multienvironment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 breeding trials. Agronomy Journal, 105(1):11, 2013.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0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0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0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29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EVT16B.dat,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SignMultModels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, 3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sigma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[1] P. L. Cornelius, J.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Crossa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, and M.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Seyedsadr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. Statistical tests and estimators of multiplicative models for genotype-by-environment interaction. 1997.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EVT16B.dat,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SignMultModels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, 3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sigma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[1] P. L. Cornelius, J.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Crossa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, and M.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Seyedsadr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. Statistical tests and estimators of multiplicative models for genotype-by-environment interaction. 1997.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0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EVT16B.dat,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SignMultModels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, 2 sigma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0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EVT16B.dat,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SignMultModels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, with reference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dendrogram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0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5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Notation is adapted from </a:t>
            </a:r>
            <a:r>
              <a:rPr lang="en-US" dirty="0" err="1" smtClean="0"/>
              <a:t>Zobel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95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[1] J. Mandel. Non-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additivity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 in the two-way analysis of variance. Journal of the American Statistical Association, 56(296), Dec 1961.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[1] J. W.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Tukey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. One degree of freedom for non-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additivity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. Biometrics, 5(3):232–242, Sep 1949.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[1] P. L. Cornelius, J.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Crossa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, M. S.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Seyedsadr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, G. Liu, and K.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Viele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. Contributions to multiplicative model analysis of genotype-environment data. Proceedings of the Annual Meeting of the American Statistical Association, August 2001.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5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Notation </a:t>
            </a:r>
            <a:r>
              <a:rPr lang="en-US" smtClean="0"/>
              <a:t>is adapted </a:t>
            </a:r>
            <a:r>
              <a:rPr lang="en-US" dirty="0" smtClean="0"/>
              <a:t>from </a:t>
            </a:r>
            <a:r>
              <a:rPr lang="en-US" dirty="0" err="1" smtClean="0"/>
              <a:t>Zobel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9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Notation </a:t>
            </a:r>
            <a:r>
              <a:rPr lang="en-US" smtClean="0"/>
              <a:t>is adapted </a:t>
            </a:r>
            <a:r>
              <a:rPr lang="en-US" dirty="0" smtClean="0"/>
              <a:t>from </a:t>
            </a:r>
            <a:r>
              <a:rPr lang="en-US" dirty="0" err="1" smtClean="0"/>
              <a:t>Zobel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9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5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5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[1] R.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Littell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, G. Milliken, W. Stroup, and R. </a:t>
            </a:r>
            <a:r>
              <a:rPr lang="en-US" sz="1200" baseline="30000" dirty="0" err="1" smtClean="0">
                <a:solidFill>
                  <a:srgbClr val="000000"/>
                </a:solidFill>
                <a:latin typeface="Helvetica"/>
              </a:rPr>
              <a:t>Wolfinger</a:t>
            </a:r>
            <a:r>
              <a:rPr lang="en-US" sz="1200" baseline="30000" dirty="0" smtClean="0">
                <a:solidFill>
                  <a:srgbClr val="000000"/>
                </a:solidFill>
                <a:latin typeface="Helvetica"/>
              </a:rPr>
              <a:t>. SAS system for mixed models. SAS Institute, Cary, NC., 1996.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2A494-D1AD-4DB3-B57E-99A6C85CC4B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60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60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55CCCA5-D46A-4DF4-87AB-97DC93891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4373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ahoma"/>
                  <a:cs typeface="Arial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ahoma"/>
                  <a:cs typeface="Arial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ahoma"/>
                  <a:cs typeface="Arial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  <a:latin typeface="Tahoma"/>
                  <a:cs typeface="Arial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ahoma"/>
                <a:cs typeface="Arial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ahoma"/>
                <a:cs typeface="Arial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Tahoma"/>
                <a:cs typeface="Arial"/>
              </a:endParaRPr>
            </a:p>
          </p:txBody>
        </p:sp>
      </p:grpSp>
      <p:sp>
        <p:nvSpPr>
          <p:cNvPr id="860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60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1C1C1C"/>
                </a:solidFill>
              </a:rPr>
              <a:t>October 2015</a:t>
            </a:r>
            <a:endParaRPr lang="en-US">
              <a:solidFill>
                <a:srgbClr val="1C1C1C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2DAEA54-828B-474F-9643-86358AA4032A}" type="slidenum">
              <a:rPr lang="en-US">
                <a:solidFill>
                  <a:srgbClr val="1C1C1C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93532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9AEFF-0A57-4EAC-8384-B3B237CE36E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07213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7EB69-4C91-4BC3-9966-CD7A274D78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0122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18E50-A51A-4EE0-92F0-567AE3AB92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5894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4ECF2-1B59-4EB4-920D-1836D183DD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96556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3EA78-5F64-4194-8C6F-7D2FB3D1224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9230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1BAEE-E8EE-4594-AA34-57BF262C160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9891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4D63B-66DE-46CA-BCAB-BBA253A8CD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73262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833F6-0D55-44F6-A980-738607175D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83308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243638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3777B-FA52-4762-9AD6-F4A297CCC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31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0090A-B18D-40B6-94CC-6E8825139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62121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FFA5E-4CFC-4CAC-B095-BE5A093412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9330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C6C36-D0A1-441C-A9E0-D539991EBA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997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C20A11-F840-49B6-8308-4A0687DDC3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092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24FDB-AE9A-42B3-B77A-83FC941E8D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3669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9049D-06D0-4CC6-B01F-056C17AE2D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8238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79D9C-3A16-43AE-9F22-15E036AFFF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2083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500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 smtClean="0"/>
              <a:t>October 2015</a:t>
            </a:r>
            <a:endParaRPr lang="en-US"/>
          </a:p>
        </p:txBody>
      </p:sp>
      <p:sp>
        <p:nvSpPr>
          <p:cNvPr id="8500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500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503EF97-18D4-4CAB-BA9C-35227DC6C3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7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>
              <a:solidFill>
                <a:srgbClr val="000000"/>
              </a:solidFill>
              <a:latin typeface="Tahoma"/>
              <a:cs typeface="Arial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>
              <a:solidFill>
                <a:srgbClr val="000000"/>
              </a:solidFill>
              <a:latin typeface="Tahoma"/>
              <a:cs typeface="Arial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>
              <a:solidFill>
                <a:srgbClr val="000000"/>
              </a:solidFill>
              <a:latin typeface="Tahoma"/>
              <a:cs typeface="Arial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>
              <a:solidFill>
                <a:srgbClr val="000000"/>
              </a:solidFill>
              <a:latin typeface="Tahoma"/>
              <a:cs typeface="Arial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>
              <a:solidFill>
                <a:srgbClr val="000000"/>
              </a:solidFill>
              <a:latin typeface="Tahoma"/>
              <a:cs typeface="Arial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>
              <a:solidFill>
                <a:srgbClr val="000000"/>
              </a:solidFill>
              <a:latin typeface="Tahoma"/>
              <a:cs typeface="Arial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en-US" sz="2400">
              <a:solidFill>
                <a:srgbClr val="000000"/>
              </a:solidFill>
              <a:latin typeface="Tahoma"/>
              <a:cs typeface="Arial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500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  <a:latin typeface="Tahoma"/>
                <a:cs typeface="Arial"/>
              </a:rPr>
              <a:t>October 2015</a:t>
            </a:r>
            <a:endParaRPr lang="en-US">
              <a:solidFill>
                <a:srgbClr val="000000"/>
              </a:solidFill>
              <a:latin typeface="Tahoma"/>
              <a:cs typeface="Arial"/>
            </a:endParaRPr>
          </a:p>
        </p:txBody>
      </p:sp>
      <p:sp>
        <p:nvSpPr>
          <p:cNvPr id="8500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04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cs typeface="Arial"/>
            </a:endParaRPr>
          </a:p>
        </p:txBody>
      </p:sp>
      <p:sp>
        <p:nvSpPr>
          <p:cNvPr id="8500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E6BEC83-90FC-43ED-9E6D-6831426A2A96}" type="slidenum">
              <a:rPr lang="en-US">
                <a:solidFill>
                  <a:srgbClr val="000000"/>
                </a:solidFill>
                <a:latin typeface="Tahoma"/>
                <a:cs typeface="Arial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latin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220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470" r:id="rId2"/>
    <p:sldLayoutId id="2147484471" r:id="rId3"/>
    <p:sldLayoutId id="2147484472" r:id="rId4"/>
    <p:sldLayoutId id="2147484473" r:id="rId5"/>
    <p:sldLayoutId id="2147484474" r:id="rId6"/>
    <p:sldLayoutId id="2147484475" r:id="rId7"/>
    <p:sldLayoutId id="2147484476" r:id="rId8"/>
    <p:sldLayoutId id="2147484477" r:id="rId9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16.emf"/><Relationship Id="rId5" Type="http://schemas.openxmlformats.org/officeDocument/2006/relationships/oleObject" Target="../embeddings/Microsoft_Equation9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1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2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Microsoft_Equation13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5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6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7.emf"/><Relationship Id="rId10" Type="http://schemas.openxmlformats.org/officeDocument/2006/relationships/oleObject" Target="../embeddings/Microsoft_Equation4.bin"/><Relationship Id="rId11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10.emf"/><Relationship Id="rId6" Type="http://schemas.openxmlformats.org/officeDocument/2006/relationships/oleObject" Target="../embeddings/Microsoft_Equation6.bin"/><Relationship Id="rId7" Type="http://schemas.openxmlformats.org/officeDocument/2006/relationships/image" Target="../media/image11.emf"/><Relationship Id="rId8" Type="http://schemas.openxmlformats.org/officeDocument/2006/relationships/oleObject" Target="../embeddings/Microsoft_Equation7.bin"/><Relationship Id="rId9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8077200" cy="1462088"/>
          </a:xfrm>
        </p:spPr>
        <p:txBody>
          <a:bodyPr/>
          <a:lstStyle/>
          <a:p>
            <a:pPr eaLnBrk="1" hangingPunct="1"/>
            <a:r>
              <a:rPr lang="en-US" sz="3600" b="1" dirty="0"/>
              <a:t>Exploring Treatment By Trial Interaction Using Treatment Stability/Trial </a:t>
            </a:r>
            <a:r>
              <a:rPr lang="en-US" sz="3600" b="1" dirty="0" err="1"/>
              <a:t>Dendrogram</a:t>
            </a:r>
            <a:r>
              <a:rPr lang="en-US" sz="3600" b="1" dirty="0"/>
              <a:t> Plots</a:t>
            </a:r>
            <a:endParaRPr lang="en-US" sz="36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876800"/>
            <a:ext cx="6400800" cy="1143000"/>
          </a:xfrm>
        </p:spPr>
        <p:txBody>
          <a:bodyPr/>
          <a:lstStyle/>
          <a:p>
            <a:pPr eaLnBrk="1" hangingPunct="1"/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3076" name="Rectangle 1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chemeClr val="bg2"/>
                </a:solidFill>
              </a:rPr>
              <a:t>October 2015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077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fld id="{B8805121-248F-4F58-8020-1C9EA9695532}" type="slidenum">
              <a:rPr lang="en-US" smtClean="0">
                <a:solidFill>
                  <a:schemeClr val="bg2"/>
                </a:solidFill>
              </a:rPr>
              <a:pPr eaLnBrk="1" hangingPunct="1"/>
              <a:t>1</a:t>
            </a:fld>
            <a:endParaRPr lang="en-US" smtClean="0">
              <a:solidFill>
                <a:schemeClr val="bg2"/>
              </a:solidFill>
            </a:endParaRPr>
          </a:p>
        </p:txBody>
      </p:sp>
      <p:sp>
        <p:nvSpPr>
          <p:cNvPr id="3078" name="Rectangle 3"/>
          <p:cNvSpPr txBox="1">
            <a:spLocks noChangeArrowheads="1"/>
          </p:cNvSpPr>
          <p:nvPr/>
        </p:nvSpPr>
        <p:spPr bwMode="auto">
          <a:xfrm>
            <a:off x="1828800" y="4343400"/>
            <a:ext cx="6248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dirty="0"/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dirty="0" smtClean="0"/>
              <a:t>Peter Claussen, Steve Gylling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dirty="0" smtClean="0"/>
              <a:t>Gylling </a:t>
            </a:r>
            <a:r>
              <a:rPr lang="en-US" sz="3200" dirty="0"/>
              <a:t>Data Management, Inc.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dirty="0"/>
          </a:p>
        </p:txBody>
      </p:sp>
      <p:pic>
        <p:nvPicPr>
          <p:cNvPr id="3079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986338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16862" cy="1462087"/>
          </a:xfrm>
        </p:spPr>
        <p:txBody>
          <a:bodyPr/>
          <a:lstStyle/>
          <a:p>
            <a:r>
              <a:rPr lang="en-US" sz="4300" dirty="0" smtClean="0"/>
              <a:t>Trial </a:t>
            </a:r>
            <a:r>
              <a:rPr lang="en-US" sz="4300" dirty="0" err="1" smtClean="0"/>
              <a:t>Dendrogram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8001000" cy="4114800"/>
          </a:xfrm>
        </p:spPr>
        <p:txBody>
          <a:bodyPr/>
          <a:lstStyle/>
          <a:p>
            <a:r>
              <a:rPr lang="en-US" sz="2400" dirty="0" smtClean="0"/>
              <a:t>Treatment x trial means represented as a matrix, with trials in rows.</a:t>
            </a:r>
          </a:p>
          <a:p>
            <a:pPr lvl="1"/>
            <a:r>
              <a:rPr lang="en-US" sz="2000" dirty="0" smtClean="0"/>
              <a:t>Each trial is a single multivariate response comprised of individual treatment means within trials.</a:t>
            </a:r>
          </a:p>
          <a:p>
            <a:r>
              <a:rPr lang="en-US" sz="2400" dirty="0" smtClean="0"/>
              <a:t>Euclidean distance between rows computed using the R function </a:t>
            </a:r>
            <a:r>
              <a:rPr lang="en-US" sz="2400" dirty="0" err="1" smtClean="0">
                <a:latin typeface="Courier New"/>
                <a:cs typeface="Courier New"/>
              </a:rPr>
              <a:t>dist</a:t>
            </a:r>
            <a:r>
              <a:rPr lang="en-US" sz="2400" dirty="0" smtClean="0">
                <a:latin typeface="Courier New"/>
                <a:cs typeface="Courier New"/>
              </a:rPr>
              <a:t>()</a:t>
            </a:r>
          </a:p>
          <a:p>
            <a:pPr lvl="1"/>
            <a:r>
              <a:rPr lang="en-US" sz="2000" dirty="0" smtClean="0"/>
              <a:t>The difference between trials is a measure of the pair-wise differences between treatments in different trial means.</a:t>
            </a:r>
          </a:p>
          <a:p>
            <a:r>
              <a:rPr lang="en-US" sz="2400" dirty="0" smtClean="0"/>
              <a:t>Hierarchical clusters produced using the </a:t>
            </a:r>
            <a:r>
              <a:rPr lang="en-US" sz="2400" dirty="0" err="1" smtClean="0">
                <a:latin typeface="Courier New"/>
                <a:cs typeface="Courier New"/>
              </a:rPr>
              <a:t>hclust</a:t>
            </a:r>
            <a:r>
              <a:rPr lang="en-US" sz="2400" dirty="0" smtClean="0">
                <a:latin typeface="Courier New"/>
                <a:cs typeface="Courier New"/>
              </a:rPr>
              <a:t>()</a:t>
            </a:r>
            <a:r>
              <a:rPr lang="en-US" sz="2400" dirty="0" smtClean="0"/>
              <a:t>function </a:t>
            </a:r>
          </a:p>
          <a:p>
            <a:r>
              <a:rPr lang="en-US" sz="2400" dirty="0" err="1" smtClean="0"/>
              <a:t>Dendrogram</a:t>
            </a:r>
            <a:r>
              <a:rPr lang="en-US" sz="2400" dirty="0" smtClean="0"/>
              <a:t> plotted by linking clusters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279736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16862" cy="1462087"/>
          </a:xfrm>
        </p:spPr>
        <p:txBody>
          <a:bodyPr/>
          <a:lstStyle/>
          <a:p>
            <a:r>
              <a:rPr lang="en-US" sz="4300" dirty="0" smtClean="0"/>
              <a:t>Trial </a:t>
            </a:r>
            <a:r>
              <a:rPr lang="en-US" sz="4300" dirty="0" err="1" smtClean="0"/>
              <a:t>Dendrogram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33600"/>
            <a:ext cx="7696200" cy="4114800"/>
          </a:xfrm>
        </p:spPr>
        <p:txBody>
          <a:bodyPr/>
          <a:lstStyle/>
          <a:p>
            <a:r>
              <a:rPr lang="en-US" sz="2000" dirty="0" smtClean="0"/>
              <a:t>The default plot positions the end points (leaves) according to the branches identified by the clustering algorithm.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000" dirty="0" smtClean="0"/>
              <a:t>The ARM ST trial </a:t>
            </a:r>
            <a:r>
              <a:rPr lang="en-US" sz="2000" dirty="0" err="1" smtClean="0"/>
              <a:t>dendrogram</a:t>
            </a:r>
            <a:r>
              <a:rPr lang="en-US" sz="2000" dirty="0" smtClean="0"/>
              <a:t> constrains leaves to be aligned with trial means in the stability 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895600"/>
            <a:ext cx="3810000" cy="1191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5029200"/>
            <a:ext cx="3886200" cy="90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08404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</a:t>
            </a:r>
            <a:r>
              <a:rPr lang="en-US" dirty="0" err="1"/>
              <a:t>Dendrogram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017713"/>
            <a:ext cx="8040688" cy="1563687"/>
          </a:xfrm>
        </p:spPr>
        <p:txBody>
          <a:bodyPr/>
          <a:lstStyle/>
          <a:p>
            <a:r>
              <a:rPr lang="en-US" dirty="0" smtClean="0"/>
              <a:t>To calculate </a:t>
            </a:r>
            <a:r>
              <a:rPr lang="en-US" dirty="0" smtClean="0"/>
              <a:t>a distance </a:t>
            </a:r>
            <a:r>
              <a:rPr lang="en-US" dirty="0" err="1" smtClean="0"/>
              <a:t>between,say</a:t>
            </a:r>
            <a:r>
              <a:rPr lang="en-US" dirty="0" smtClean="0"/>
              <a:t>, </a:t>
            </a:r>
            <a:r>
              <a:rPr lang="en-US" dirty="0" smtClean="0"/>
              <a:t>trial 1 and trial 2, represent each trial as a vector of treatment means: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compute the root of the sum of squares of the pairwise differences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18E50-A51A-4EE0-92F0-567AE3AB92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07729660"/>
              </p:ext>
            </p:extLst>
          </p:nvPr>
        </p:nvGraphicFramePr>
        <p:xfrm>
          <a:off x="2438400" y="3505200"/>
          <a:ext cx="4432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3" imgW="4432300" imgH="736600" progId="Equation.3">
                  <p:embed/>
                </p:oleObj>
              </mc:Choice>
              <mc:Fallback>
                <p:oleObj name="Equation" r:id="rId3" imgW="44323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8400" y="3505200"/>
                        <a:ext cx="4432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47136"/>
              </p:ext>
            </p:extLst>
          </p:nvPr>
        </p:nvGraphicFramePr>
        <p:xfrm>
          <a:off x="1701800" y="5410200"/>
          <a:ext cx="5930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quation" r:id="rId5" imgW="5930900" imgH="647700" progId="Equation.3">
                  <p:embed/>
                </p:oleObj>
              </mc:Choice>
              <mc:Fallback>
                <p:oleObj name="Equation" r:id="rId5" imgW="59309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1800" y="5410200"/>
                        <a:ext cx="59309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33670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</a:t>
            </a:r>
            <a:r>
              <a:rPr lang="en-US" dirty="0" err="1"/>
              <a:t>Dendrogram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18E50-A51A-4EE0-92F0-567AE3AB92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Content Placeholder 6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11469727"/>
              </p:ext>
            </p:extLst>
          </p:nvPr>
        </p:nvGraphicFramePr>
        <p:xfrm>
          <a:off x="457200" y="2370138"/>
          <a:ext cx="8039100" cy="246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Equation" r:id="rId3" imgW="8089900" imgH="2476500" progId="Equation.3">
                  <p:embed/>
                </p:oleObj>
              </mc:Choice>
              <mc:Fallback>
                <p:oleObj name="Equation" r:id="rId3" imgW="8089900" imgH="247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2370138"/>
                        <a:ext cx="8039100" cy="246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529726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distances are computed from treatment in trial means, treatment effects cancel and the distance is based on trial effect and treatment-trial interaction.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492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</a:t>
            </a:r>
            <a:r>
              <a:rPr lang="en-US" dirty="0" err="1"/>
              <a:t>Dendrogram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18E50-A51A-4EE0-92F0-567AE3AB92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565095"/>
              </p:ext>
            </p:extLst>
          </p:nvPr>
        </p:nvGraphicFramePr>
        <p:xfrm>
          <a:off x="685800" y="2057400"/>
          <a:ext cx="50292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Equation" r:id="rId3" imgW="5029200" imgH="2971800" progId="Equation.3">
                  <p:embed/>
                </p:oleObj>
              </mc:Choice>
              <mc:Fallback>
                <p:oleObj name="Equation" r:id="rId3" imgW="5029200" imgH="297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800" y="2057400"/>
                        <a:ext cx="50292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2000" y="5221069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interaction is absent, the distance between two trials is proportional to the difference between trial effects only.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2144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Additivity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81201"/>
            <a:ext cx="5638800" cy="4027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334000"/>
            <a:ext cx="6172200" cy="8532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6172200"/>
            <a:ext cx="2546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(Data from </a:t>
            </a:r>
            <a:r>
              <a:rPr lang="en-US" sz="1400" dirty="0" err="1" smtClean="0"/>
              <a:t>Littell</a:t>
            </a:r>
            <a:r>
              <a:rPr lang="en-US" sz="1400" dirty="0" smtClean="0"/>
              <a:t> et al., 1996)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1673409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Additivity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3" y="1981200"/>
            <a:ext cx="6144768" cy="438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2200" y="2362200"/>
            <a:ext cx="2702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</a:t>
            </a:r>
            <a:r>
              <a:rPr lang="en-US" dirty="0" err="1" smtClean="0"/>
              <a:t>dendrogram</a:t>
            </a:r>
            <a:r>
              <a:rPr lang="en-US" dirty="0" smtClean="0"/>
              <a:t> based on trial means is nearly identical to the treatment in</a:t>
            </a:r>
            <a:r>
              <a:rPr lang="en-US" dirty="0"/>
              <a:t> </a:t>
            </a:r>
            <a:r>
              <a:rPr lang="en-US" dirty="0" smtClean="0"/>
              <a:t>trial means </a:t>
            </a:r>
            <a:r>
              <a:rPr lang="en-US" dirty="0" err="1" smtClean="0"/>
              <a:t>dendrogram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37361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Effect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981200"/>
            <a:ext cx="4267200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495800"/>
            <a:ext cx="7391400" cy="14496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6172200"/>
            <a:ext cx="2206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(Data from Vargas, 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6412498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Effect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2362200"/>
            <a:ext cx="2702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Interaction is present, but interaction effects cancel and </a:t>
            </a:r>
            <a:r>
              <a:rPr lang="en-US" dirty="0" err="1" smtClean="0"/>
              <a:t>dendrogram</a:t>
            </a:r>
            <a:r>
              <a:rPr lang="en-US" dirty="0" smtClean="0"/>
              <a:t> is preserved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33600"/>
            <a:ext cx="597408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56009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Effect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2362200"/>
            <a:ext cx="2702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Interaction is present, but interaction effects cancel and </a:t>
            </a:r>
            <a:r>
              <a:rPr lang="en-US" dirty="0" err="1" smtClean="0"/>
              <a:t>dendrogram</a:t>
            </a:r>
            <a:r>
              <a:rPr lang="en-US" dirty="0" smtClean="0"/>
              <a:t> is preserved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33600"/>
            <a:ext cx="597408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02168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17713"/>
            <a:ext cx="8001000" cy="4114800"/>
          </a:xfrm>
        </p:spPr>
        <p:txBody>
          <a:bodyPr/>
          <a:lstStyle/>
          <a:p>
            <a:pPr>
              <a:buSzPct val="100000"/>
            </a:pPr>
            <a:r>
              <a:rPr lang="en-US" sz="2800" dirty="0" smtClean="0"/>
              <a:t>ARM</a:t>
            </a:r>
          </a:p>
          <a:p>
            <a:pPr marL="914400" lvl="1" indent="-514350">
              <a:buSzPct val="100000"/>
            </a:pPr>
            <a:r>
              <a:rPr lang="en-US" sz="2400" dirty="0" smtClean="0"/>
              <a:t>Single trial management and analysis</a:t>
            </a:r>
          </a:p>
          <a:p>
            <a:pPr>
              <a:buSzPct val="100000"/>
            </a:pPr>
            <a:r>
              <a:rPr lang="en-US" sz="2800" dirty="0" smtClean="0"/>
              <a:t>ARM </a:t>
            </a:r>
            <a:r>
              <a:rPr lang="en-US" sz="2800" dirty="0" smtClean="0"/>
              <a:t>ST</a:t>
            </a:r>
          </a:p>
          <a:p>
            <a:pPr lvl="1">
              <a:buSzPct val="100000"/>
            </a:pPr>
            <a:r>
              <a:rPr lang="en-US" sz="2400" dirty="0" smtClean="0"/>
              <a:t>Summarizes ARM trials across locations and years</a:t>
            </a:r>
          </a:p>
          <a:p>
            <a:pPr lvl="1">
              <a:buSzPct val="100000"/>
            </a:pPr>
            <a:r>
              <a:rPr lang="en-US" sz="2400" dirty="0" smtClean="0"/>
              <a:t>Treatment means and treatment-trial interaction</a:t>
            </a:r>
            <a:endParaRPr lang="en-US" dirty="0"/>
          </a:p>
          <a:p>
            <a:pPr>
              <a:buSzPct val="100000"/>
            </a:pPr>
            <a:r>
              <a:rPr lang="en-US" sz="2800" dirty="0"/>
              <a:t>S</a:t>
            </a:r>
            <a:r>
              <a:rPr lang="en-US" sz="2800" dirty="0" smtClean="0"/>
              <a:t>tandard </a:t>
            </a:r>
            <a:r>
              <a:rPr lang="en-US" sz="2800" dirty="0" smtClean="0"/>
              <a:t>report format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46058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</a:t>
            </a:r>
            <a:r>
              <a:rPr lang="en-US" dirty="0" err="1"/>
              <a:t>additivity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18E50-A51A-4EE0-92F0-567AE3AB92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8" name="Content Placeholder 6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9170199"/>
              </p:ext>
            </p:extLst>
          </p:nvPr>
        </p:nvGraphicFramePr>
        <p:xfrm>
          <a:off x="768350" y="2362200"/>
          <a:ext cx="7416800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Equation" r:id="rId3" imgW="7416800" imgH="2476500" progId="Equation.3">
                  <p:embed/>
                </p:oleObj>
              </mc:Choice>
              <mc:Fallback>
                <p:oleObj name="Equation" r:id="rId3" imgW="7416800" imgH="247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350" y="2362200"/>
                        <a:ext cx="7416800" cy="247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529726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interaction can be explained with a single non-additive parameter, distances between trials are proportional to trial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083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Nonadditivity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18E50-A51A-4EE0-92F0-567AE3AB92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133600"/>
            <a:ext cx="42672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648200"/>
            <a:ext cx="7391400" cy="15087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43600" y="6172200"/>
            <a:ext cx="2650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(Data from Vargas et al., 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70853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Nonadditivity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18E50-A51A-4EE0-92F0-567AE3AB92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0" y="304800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Dendrogram</a:t>
            </a:r>
            <a:r>
              <a:rPr lang="en-US" dirty="0" smtClean="0"/>
              <a:t> is largely preserved, but more distorted than simple random effect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33600"/>
            <a:ext cx="597408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511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 err="1" smtClean="0"/>
              <a:t>nonadditivity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4040188" cy="639762"/>
          </a:xfrm>
        </p:spPr>
        <p:txBody>
          <a:bodyPr/>
          <a:lstStyle/>
          <a:p>
            <a:r>
              <a:rPr lang="en-US" dirty="0" err="1" smtClean="0"/>
              <a:t>Nonadditivity</a:t>
            </a:r>
            <a:r>
              <a:rPr lang="en-US" dirty="0" smtClean="0"/>
              <a:t> </a:t>
            </a:r>
            <a:r>
              <a:rPr lang="en-US" i="1" dirty="0" err="1">
                <a:latin typeface="Symbol" charset="2"/>
                <a:cs typeface="Symbol" charset="2"/>
              </a:rPr>
              <a:t>λ</a:t>
            </a:r>
            <a:r>
              <a:rPr lang="en-US" dirty="0" smtClean="0"/>
              <a:t>=0.037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05000"/>
            <a:ext cx="4041775" cy="639762"/>
          </a:xfrm>
        </p:spPr>
        <p:txBody>
          <a:bodyPr/>
          <a:lstStyle/>
          <a:p>
            <a:r>
              <a:rPr lang="en-US" dirty="0" err="1" smtClean="0"/>
              <a:t>Nonadditivity</a:t>
            </a:r>
            <a:r>
              <a:rPr lang="en-US" dirty="0" smtClean="0"/>
              <a:t> </a:t>
            </a:r>
            <a:r>
              <a:rPr lang="en-US" i="1" dirty="0" err="1">
                <a:latin typeface="Symbol" charset="2"/>
                <a:cs typeface="Symbol" charset="2"/>
              </a:rPr>
              <a:t>λ</a:t>
            </a:r>
            <a:r>
              <a:rPr lang="en-US" dirty="0" smtClean="0"/>
              <a:t>=-0.178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F4ECF2-1B59-4EB4-920D-1836D183DD6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3200"/>
            <a:ext cx="4096512" cy="2926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743200"/>
            <a:ext cx="4096512" cy="2926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5600" y="6172200"/>
            <a:ext cx="5885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(Data from South Dakota Crop Performance Trials, Winter Wheat, 2007)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22783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18E50-A51A-4EE0-92F0-567AE3AB92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3600"/>
            <a:ext cx="4343400" cy="31024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24400"/>
            <a:ext cx="7350760" cy="141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3600" y="6172200"/>
            <a:ext cx="2650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(Data from Vargas et al., 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115395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18E50-A51A-4EE0-92F0-567AE3AB928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0" y="3048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“Bundle of slopes”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597408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512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6144768" cy="4389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Interaction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6172200"/>
            <a:ext cx="2847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(Data from Cornelius et al., 1997)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9064320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Interaction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6144768" cy="438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600" y="2438400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 outliers by converting </a:t>
            </a:r>
            <a:r>
              <a:rPr lang="en-US" i="1" dirty="0" err="1" smtClean="0">
                <a:latin typeface="Symbol" charset="2"/>
                <a:cs typeface="Symbol" charset="2"/>
              </a:rPr>
              <a:t>θ</a:t>
            </a:r>
            <a:r>
              <a:rPr lang="en-US" i="1" baseline="-25000" dirty="0" err="1" smtClean="0">
                <a:latin typeface="Symbol" charset="2"/>
                <a:cs typeface="Symbol" charset="2"/>
              </a:rPr>
              <a:t>ij</a:t>
            </a:r>
            <a:r>
              <a:rPr lang="en-US" dirty="0" smtClean="0"/>
              <a:t> to Z distribution, circle treatment in trial means with score &gt; 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0726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Interaction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6144768" cy="4389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4600" y="45720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trial that forms its own cluster contains most of the outliers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3581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Colors identify clusters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25146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outliers are found with score &gt;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528285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Interaction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057400"/>
            <a:ext cx="6144768" cy="438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8400" y="2897312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</a:t>
            </a:r>
            <a:r>
              <a:rPr lang="en-US" dirty="0" err="1" smtClean="0"/>
              <a:t>dendrogram</a:t>
            </a:r>
            <a:r>
              <a:rPr lang="en-US" dirty="0" smtClean="0"/>
              <a:t> shows how interaction distorts trial </a:t>
            </a:r>
            <a:r>
              <a:rPr lang="en-US" dirty="0" err="1" smtClean="0"/>
              <a:t>dendrogram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71295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Report Format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131" r="-3807"/>
          <a:stretch/>
        </p:blipFill>
        <p:spPr>
          <a:xfrm>
            <a:off x="2895600" y="1981200"/>
            <a:ext cx="6014144" cy="4572000"/>
          </a:xfrm>
        </p:spPr>
      </p:pic>
      <p:sp>
        <p:nvSpPr>
          <p:cNvPr id="9" name="TextBox 8"/>
          <p:cNvSpPr txBox="1"/>
          <p:nvPr/>
        </p:nvSpPr>
        <p:spPr>
          <a:xfrm>
            <a:off x="304800" y="3352800"/>
            <a:ext cx="25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Treatment </a:t>
            </a:r>
            <a:r>
              <a:rPr lang="en-US" dirty="0" smtClean="0"/>
              <a:t>specific</a:t>
            </a:r>
            <a:endParaRPr lang="en-US" dirty="0" smtClean="0"/>
          </a:p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" y="5181600"/>
            <a:ext cx="236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ummary </a:t>
            </a:r>
            <a:r>
              <a:rPr lang="en-US" dirty="0"/>
              <a:t>statistics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60960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Analysis of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97942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306887"/>
          </a:xfrm>
        </p:spPr>
        <p:txBody>
          <a:bodyPr/>
          <a:lstStyle/>
          <a:p>
            <a:r>
              <a:rPr lang="en-US" dirty="0" smtClean="0"/>
              <a:t>Detailed decompositions</a:t>
            </a:r>
          </a:p>
          <a:p>
            <a:pPr lvl="1"/>
            <a:r>
              <a:rPr lang="en-US" dirty="0" smtClean="0"/>
              <a:t>Linear-bilinear models (i.e. AMMI, SHMM)</a:t>
            </a:r>
          </a:p>
          <a:p>
            <a:r>
              <a:rPr lang="en-US" dirty="0" smtClean="0"/>
              <a:t>Clustering methods and comparison of </a:t>
            </a:r>
            <a:r>
              <a:rPr lang="en-US" dirty="0" err="1" smtClean="0"/>
              <a:t>dendrograms</a:t>
            </a:r>
            <a:endParaRPr lang="en-US" dirty="0" smtClean="0"/>
          </a:p>
          <a:p>
            <a:r>
              <a:rPr lang="en-US" dirty="0" smtClean="0"/>
              <a:t>Automated </a:t>
            </a:r>
            <a:r>
              <a:rPr lang="en-US" dirty="0" smtClean="0"/>
              <a:t>analysis of trial groups</a:t>
            </a:r>
            <a:endParaRPr lang="en-US" dirty="0" smtClean="0"/>
          </a:p>
          <a:p>
            <a:r>
              <a:rPr lang="en-US" dirty="0" smtClean="0"/>
              <a:t>Covariate analysis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trial specific data </a:t>
            </a:r>
            <a:r>
              <a:rPr lang="en-US" dirty="0" smtClean="0"/>
              <a:t>to explain interaction</a:t>
            </a:r>
          </a:p>
          <a:p>
            <a:pPr lvl="1"/>
            <a:r>
              <a:rPr lang="en-US" dirty="0" smtClean="0"/>
              <a:t>Geospatial maps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837579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16862" cy="1462087"/>
          </a:xfrm>
        </p:spPr>
        <p:txBody>
          <a:bodyPr/>
          <a:lstStyle/>
          <a:p>
            <a:r>
              <a:rPr lang="en-US" sz="4300" dirty="0" smtClean="0"/>
              <a:t>Decomposition of Interaction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5000"/>
            <a:ext cx="6781800" cy="4383087"/>
          </a:xfrm>
        </p:spPr>
        <p:txBody>
          <a:bodyPr/>
          <a:lstStyle/>
          <a:p>
            <a:r>
              <a:rPr lang="en-US" sz="2400" dirty="0" smtClean="0"/>
              <a:t>Simple </a:t>
            </a:r>
            <a:r>
              <a:rPr lang="en-US" sz="2400" dirty="0" err="1" smtClean="0"/>
              <a:t>additivity</a:t>
            </a:r>
            <a:endParaRPr lang="en-US" sz="2400" dirty="0" smtClean="0"/>
          </a:p>
          <a:p>
            <a:pPr lvl="1"/>
            <a:r>
              <a:rPr lang="en-US" sz="2000" dirty="0" smtClean="0"/>
              <a:t>no interaction</a:t>
            </a:r>
          </a:p>
          <a:p>
            <a:r>
              <a:rPr lang="en-US" sz="2400" dirty="0" smtClean="0"/>
              <a:t>Single </a:t>
            </a:r>
            <a:r>
              <a:rPr lang="en-US" sz="2400" dirty="0" smtClean="0"/>
              <a:t>random variable</a:t>
            </a:r>
            <a:endParaRPr lang="en-US" sz="2400" dirty="0" smtClean="0"/>
          </a:p>
          <a:p>
            <a:pPr lvl="1"/>
            <a:r>
              <a:rPr lang="en-US" sz="2000" dirty="0" smtClean="0"/>
              <a:t>interaction as error</a:t>
            </a:r>
          </a:p>
          <a:p>
            <a:r>
              <a:rPr lang="en-US" sz="2400" dirty="0" smtClean="0"/>
              <a:t>Proportional to product of main effects</a:t>
            </a:r>
          </a:p>
          <a:p>
            <a:pPr lvl="1"/>
            <a:r>
              <a:rPr lang="en-US" sz="2000" dirty="0" err="1" smtClean="0"/>
              <a:t>Tukey’s</a:t>
            </a:r>
            <a:r>
              <a:rPr lang="en-US" sz="2000" dirty="0" smtClean="0"/>
              <a:t> 1 </a:t>
            </a:r>
            <a:r>
              <a:rPr lang="en-US" sz="2000" dirty="0" err="1" smtClean="0"/>
              <a:t>d.f.</a:t>
            </a:r>
            <a:r>
              <a:rPr lang="en-US" sz="2000" dirty="0" smtClean="0"/>
              <a:t> test for non-</a:t>
            </a:r>
            <a:r>
              <a:rPr lang="en-US" sz="2000" dirty="0" err="1" smtClean="0"/>
              <a:t>additivity</a:t>
            </a:r>
            <a:endParaRPr lang="en-US" sz="2000" dirty="0" smtClean="0"/>
          </a:p>
          <a:p>
            <a:pPr lvl="1"/>
            <a:r>
              <a:rPr lang="en-US" sz="2000" dirty="0" smtClean="0"/>
              <a:t>One additional parameter measures interaction</a:t>
            </a:r>
          </a:p>
          <a:p>
            <a:r>
              <a:rPr lang="en-US" sz="2400" dirty="0" smtClean="0"/>
              <a:t>Proportional to one main (trial) effect</a:t>
            </a:r>
          </a:p>
          <a:p>
            <a:pPr lvl="1"/>
            <a:r>
              <a:rPr lang="en-US" sz="2000" dirty="0" smtClean="0"/>
              <a:t>Mandel’s heterogeneity of slopes</a:t>
            </a:r>
          </a:p>
          <a:p>
            <a:pPr lvl="1"/>
            <a:r>
              <a:rPr lang="en-US" sz="2000" dirty="0" smtClean="0"/>
              <a:t>One additional parameter for each treatment</a:t>
            </a:r>
          </a:p>
          <a:p>
            <a:r>
              <a:rPr lang="en-US" sz="2400" dirty="0" smtClean="0"/>
              <a:t>Other decompositions (concurrence, SVD)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792676"/>
              </p:ext>
            </p:extLst>
          </p:nvPr>
        </p:nvGraphicFramePr>
        <p:xfrm>
          <a:off x="6629400" y="1981200"/>
          <a:ext cx="2032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4" imgW="2032000" imgH="292100" progId="Equation.3">
                  <p:embed/>
                </p:oleObj>
              </mc:Choice>
              <mc:Fallback>
                <p:oleObj name="Equation" r:id="rId4" imgW="20320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29400" y="1981200"/>
                        <a:ext cx="20320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788290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x Trial Graph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286000"/>
            <a:ext cx="209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Treatment Stability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5117068"/>
            <a:ext cx="1943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Trial </a:t>
            </a:r>
            <a:r>
              <a:rPr lang="en-US" dirty="0" err="1" smtClean="0"/>
              <a:t>Dendrogram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57400"/>
            <a:ext cx="618744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393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Model, Multiple Trials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43200"/>
            <a:ext cx="7772400" cy="3657601"/>
          </a:xfrm>
        </p:spPr>
        <p:txBody>
          <a:bodyPr/>
          <a:lstStyle/>
          <a:p>
            <a:r>
              <a:rPr lang="en-US" dirty="0" smtClean="0"/>
              <a:t>plot assessment is the sum of</a:t>
            </a:r>
          </a:p>
          <a:p>
            <a:pPr lvl="1"/>
            <a:r>
              <a:rPr lang="en-US" dirty="0" smtClean="0"/>
              <a:t>grand mean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treatment</a:t>
            </a:r>
          </a:p>
          <a:p>
            <a:pPr lvl="1"/>
            <a:r>
              <a:rPr lang="en-US" dirty="0" err="1" smtClean="0"/>
              <a:t>j</a:t>
            </a:r>
            <a:r>
              <a:rPr lang="en-US" baseline="30000" dirty="0" err="1" smtClean="0"/>
              <a:t>th</a:t>
            </a:r>
            <a:r>
              <a:rPr lang="en-US" dirty="0" smtClean="0"/>
              <a:t> trial</a:t>
            </a:r>
          </a:p>
          <a:p>
            <a:pPr lvl="1"/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baseline="30000" dirty="0" smtClean="0"/>
              <a:t> </a:t>
            </a:r>
            <a:r>
              <a:rPr lang="en-US" dirty="0" smtClean="0"/>
              <a:t>treatment x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 smtClean="0"/>
              <a:t> trial interaction</a:t>
            </a:r>
          </a:p>
          <a:p>
            <a:pPr lvl="1"/>
            <a:r>
              <a:rPr lang="en-US" dirty="0" err="1"/>
              <a:t>k</a:t>
            </a:r>
            <a:r>
              <a:rPr lang="en-US" baseline="30000" dirty="0" err="1" smtClean="0"/>
              <a:t>th</a:t>
            </a:r>
            <a:r>
              <a:rPr lang="en-US" baseline="30000" dirty="0" smtClean="0"/>
              <a:t> </a:t>
            </a:r>
            <a:r>
              <a:rPr lang="en-US" dirty="0" smtClean="0"/>
              <a:t>block in </a:t>
            </a:r>
            <a:r>
              <a:rPr lang="en-US" dirty="0" err="1" smtClean="0"/>
              <a:t>j</a:t>
            </a:r>
            <a:r>
              <a:rPr lang="en-US" baseline="30000" dirty="0" err="1" smtClean="0"/>
              <a:t>th</a:t>
            </a:r>
            <a:r>
              <a:rPr lang="en-US" baseline="30000" dirty="0" smtClean="0"/>
              <a:t> </a:t>
            </a:r>
            <a:r>
              <a:rPr lang="en-US" dirty="0" smtClean="0"/>
              <a:t>trial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xperimental error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801071"/>
              </p:ext>
            </p:extLst>
          </p:nvPr>
        </p:nvGraphicFramePr>
        <p:xfrm>
          <a:off x="1828800" y="2057400"/>
          <a:ext cx="5562600" cy="612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4" imgW="2882900" imgH="317500" progId="Equation.3">
                  <p:embed/>
                </p:oleObj>
              </mc:Choice>
              <mc:Fallback>
                <p:oleObj name="Equation" r:id="rId4" imgW="2882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2057400"/>
                        <a:ext cx="5562600" cy="612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1081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916862" cy="1462087"/>
          </a:xfrm>
        </p:spPr>
        <p:txBody>
          <a:bodyPr/>
          <a:lstStyle/>
          <a:p>
            <a:r>
              <a:rPr lang="en-US" sz="4300" dirty="0" smtClean="0"/>
              <a:t>Decomposition of Interaction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5000"/>
            <a:ext cx="7239000" cy="4114800"/>
          </a:xfrm>
        </p:spPr>
        <p:txBody>
          <a:bodyPr/>
          <a:lstStyle/>
          <a:p>
            <a:r>
              <a:rPr lang="en-US" sz="2400" dirty="0" smtClean="0"/>
              <a:t>Simple </a:t>
            </a:r>
            <a:r>
              <a:rPr lang="en-US" sz="2400" dirty="0" err="1" smtClean="0"/>
              <a:t>additivity</a:t>
            </a:r>
            <a:endParaRPr lang="en-US" sz="2400" dirty="0" smtClean="0"/>
          </a:p>
          <a:p>
            <a:pPr lvl="1"/>
            <a:r>
              <a:rPr lang="en-US" sz="2000" dirty="0"/>
              <a:t> </a:t>
            </a:r>
            <a:endParaRPr lang="en-US" sz="2400" dirty="0" smtClean="0"/>
          </a:p>
          <a:p>
            <a:r>
              <a:rPr lang="en-US" sz="2400" dirty="0" smtClean="0"/>
              <a:t>Single random variable</a:t>
            </a:r>
          </a:p>
          <a:p>
            <a:pPr lvl="1"/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400" dirty="0" smtClean="0"/>
              <a:t>Proportional </a:t>
            </a:r>
            <a:r>
              <a:rPr lang="en-US" sz="2400" dirty="0" smtClean="0"/>
              <a:t>to product of main </a:t>
            </a:r>
            <a:r>
              <a:rPr lang="en-US" sz="2400" dirty="0" smtClean="0"/>
              <a:t>effects</a:t>
            </a:r>
          </a:p>
          <a:p>
            <a:pPr lvl="1"/>
            <a:r>
              <a:rPr lang="en-US" sz="2000" dirty="0" smtClean="0"/>
              <a:t>                  				 </a:t>
            </a:r>
            <a:r>
              <a:rPr lang="en-US" sz="2000" dirty="0" err="1" smtClean="0"/>
              <a:t>Tukey</a:t>
            </a:r>
            <a:r>
              <a:rPr lang="en-US" sz="2000" dirty="0" smtClean="0"/>
              <a:t> 1949</a:t>
            </a:r>
          </a:p>
          <a:p>
            <a:r>
              <a:rPr lang="en-US" sz="2400" dirty="0" smtClean="0"/>
              <a:t>Proportional </a:t>
            </a:r>
            <a:r>
              <a:rPr lang="en-US" sz="2400" dirty="0" smtClean="0"/>
              <a:t>to one main (trial) effect</a:t>
            </a:r>
          </a:p>
          <a:p>
            <a:pPr lvl="1"/>
            <a:r>
              <a:rPr lang="en-US" sz="2000" i="1" dirty="0" smtClean="0">
                <a:latin typeface="Symbol" charset="2"/>
                <a:cs typeface="Symbol" charset="2"/>
              </a:rPr>
              <a:t>                                                               				</a:t>
            </a:r>
            <a:r>
              <a:rPr lang="en-US" sz="2000" dirty="0" smtClean="0"/>
              <a:t>Mandel 1961</a:t>
            </a:r>
            <a:endParaRPr lang="en-US" sz="2000" i="1" dirty="0" smtClean="0">
              <a:latin typeface="Symbol" charset="2"/>
              <a:cs typeface="Symbol" charset="2"/>
            </a:endParaRPr>
          </a:p>
          <a:p>
            <a:r>
              <a:rPr lang="en-US" sz="2400" dirty="0" smtClean="0"/>
              <a:t>Other decompositions</a:t>
            </a:r>
          </a:p>
          <a:p>
            <a:pPr lvl="1"/>
            <a:r>
              <a:rPr lang="en-US" sz="2000" dirty="0" smtClean="0"/>
              <a:t>        Milliken and Johnson 1989, Cornelius, et al., 2001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October 2015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775114"/>
              </p:ext>
            </p:extLst>
          </p:nvPr>
        </p:nvGraphicFramePr>
        <p:xfrm>
          <a:off x="1676400" y="2438400"/>
          <a:ext cx="20320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Equation" r:id="rId4" imgW="2032000" imgH="292100" progId="Equation.3">
                  <p:embed/>
                </p:oleObj>
              </mc:Choice>
              <mc:Fallback>
                <p:oleObj name="Equation" r:id="rId4" imgW="20320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2438400"/>
                        <a:ext cx="20320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992026"/>
              </p:ext>
            </p:extLst>
          </p:nvPr>
        </p:nvGraphicFramePr>
        <p:xfrm>
          <a:off x="1676400" y="3200400"/>
          <a:ext cx="1295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Equation" r:id="rId6" imgW="1295400" imgH="381000" progId="Equation.3">
                  <p:embed/>
                </p:oleObj>
              </mc:Choice>
              <mc:Fallback>
                <p:oleObj name="Equation" r:id="rId6" imgW="12954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76400" y="3200400"/>
                        <a:ext cx="1295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357612"/>
              </p:ext>
            </p:extLst>
          </p:nvPr>
        </p:nvGraphicFramePr>
        <p:xfrm>
          <a:off x="1676400" y="4038600"/>
          <a:ext cx="1435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Equation" r:id="rId8" imgW="1435100" imgH="317500" progId="Equation.3">
                  <p:embed/>
                </p:oleObj>
              </mc:Choice>
              <mc:Fallback>
                <p:oleObj name="Equation" r:id="rId8" imgW="14351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76400" y="4038600"/>
                        <a:ext cx="14351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811180"/>
              </p:ext>
            </p:extLst>
          </p:nvPr>
        </p:nvGraphicFramePr>
        <p:xfrm>
          <a:off x="1676400" y="4876800"/>
          <a:ext cx="1270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3" name="Equation" r:id="rId10" imgW="1270000" imgH="317500" progId="Equation.3">
                  <p:embed/>
                </p:oleObj>
              </mc:Choice>
              <mc:Fallback>
                <p:oleObj name="Equation" r:id="rId10" imgW="12700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76400" y="4876800"/>
                        <a:ext cx="1270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165425"/>
      </p:ext>
    </p:extLst>
  </p:cSld>
  <p:clrMapOvr>
    <a:masterClrMapping/>
  </p:clrMapOvr>
  <p:transition xmlns:p14="http://schemas.microsoft.com/office/powerpoint/2010/main" advClick="0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743200"/>
            <a:ext cx="7772400" cy="3389312"/>
          </a:xfrm>
        </p:spPr>
        <p:txBody>
          <a:bodyPr/>
          <a:lstStyle/>
          <a:p>
            <a:r>
              <a:rPr lang="en-US" dirty="0" smtClean="0"/>
              <a:t>Regression of treatment x trial mean against trial mean or trial effect</a:t>
            </a:r>
          </a:p>
          <a:p>
            <a:r>
              <a:rPr lang="en-US" dirty="0" smtClean="0"/>
              <a:t>Measure of treatment stability, relative to other treatments in the trials</a:t>
            </a:r>
          </a:p>
          <a:p>
            <a:pPr lvl="1"/>
            <a:r>
              <a:rPr lang="en-US" dirty="0" smtClean="0"/>
              <a:t>Larger slopes (</a:t>
            </a:r>
            <a:r>
              <a:rPr lang="en-US" i="1" dirty="0" smtClean="0"/>
              <a:t>b</a:t>
            </a:r>
            <a:r>
              <a:rPr lang="en-US" dirty="0" smtClean="0"/>
              <a:t>) indicate treatments that are more sensitive to trial effects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October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002712"/>
              </p:ext>
            </p:extLst>
          </p:nvPr>
        </p:nvGraphicFramePr>
        <p:xfrm>
          <a:off x="3017838" y="2057400"/>
          <a:ext cx="318611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4" imgW="1651000" imgH="317500" progId="Equation.3">
                  <p:embed/>
                </p:oleObj>
              </mc:Choice>
              <mc:Fallback>
                <p:oleObj name="Equation" r:id="rId4" imgW="16510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7838" y="2057400"/>
                        <a:ext cx="3186112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75287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43200"/>
            <a:ext cx="7772400" cy="3389312"/>
          </a:xfrm>
        </p:spPr>
        <p:txBody>
          <a:bodyPr/>
          <a:lstStyle/>
          <a:p>
            <a:r>
              <a:rPr lang="en-US" sz="2800" dirty="0" smtClean="0"/>
              <a:t>Equal slopes implies no interaction</a:t>
            </a:r>
          </a:p>
          <a:p>
            <a:pPr lvl="1"/>
            <a:r>
              <a:rPr lang="en-US" sz="2400" i="1" dirty="0" smtClean="0">
                <a:latin typeface="Symbol" charset="2"/>
                <a:cs typeface="Symbol" charset="2"/>
              </a:rPr>
              <a:t> </a:t>
            </a:r>
            <a:endParaRPr lang="en-US" sz="2400" dirty="0" smtClean="0"/>
          </a:p>
          <a:p>
            <a:r>
              <a:rPr lang="en-US" sz="2800" dirty="0" smtClean="0"/>
              <a:t>Regression of </a:t>
            </a:r>
            <a:r>
              <a:rPr lang="en-US" sz="2800" i="1" dirty="0"/>
              <a:t>b</a:t>
            </a:r>
            <a:r>
              <a:rPr lang="en-US" sz="2800" i="1" baseline="-25000" dirty="0">
                <a:latin typeface="Symbol" charset="2"/>
                <a:cs typeface="Symbol" charset="2"/>
              </a:rPr>
              <a:t>i </a:t>
            </a:r>
            <a:r>
              <a:rPr lang="en-US" sz="2800" i="1" dirty="0" smtClean="0">
                <a:latin typeface="Symbol" charset="2"/>
                <a:cs typeface="Symbol" charset="2"/>
              </a:rPr>
              <a:t> </a:t>
            </a:r>
            <a:r>
              <a:rPr lang="en-US" sz="2800" dirty="0" smtClean="0"/>
              <a:t>on treatment effects recovers </a:t>
            </a:r>
            <a:r>
              <a:rPr lang="en-US" sz="2800" dirty="0" err="1" smtClean="0"/>
              <a:t>nonadditivity</a:t>
            </a:r>
            <a:r>
              <a:rPr lang="en-US" sz="2800" dirty="0" smtClean="0"/>
              <a:t> parameter</a:t>
            </a:r>
          </a:p>
          <a:p>
            <a:pPr lvl="1"/>
            <a:r>
              <a:rPr lang="en-US" sz="2400" i="1" dirty="0" smtClean="0">
                <a:latin typeface="Symbol" charset="2"/>
                <a:cs typeface="Symbol" charset="2"/>
              </a:rPr>
              <a:t> </a:t>
            </a:r>
            <a:endParaRPr lang="en-US" sz="2400" dirty="0" smtClean="0"/>
          </a:p>
          <a:p>
            <a:r>
              <a:rPr lang="en-US" sz="2800" dirty="0" smtClean="0"/>
              <a:t>Low </a:t>
            </a:r>
            <a:r>
              <a:rPr lang="en-US" sz="2800" dirty="0" smtClean="0"/>
              <a:t>correlation between </a:t>
            </a:r>
            <a:r>
              <a:rPr lang="en-US" sz="2800" i="1" dirty="0" smtClean="0"/>
              <a:t>b</a:t>
            </a:r>
            <a:r>
              <a:rPr lang="en-US" sz="2800" i="1" baseline="-25000" dirty="0" smtClean="0">
                <a:latin typeface="Symbol" charset="2"/>
                <a:cs typeface="Symbol" charset="2"/>
              </a:rPr>
              <a:t>i  </a:t>
            </a:r>
            <a:r>
              <a:rPr lang="en-US" sz="2800" dirty="0" smtClean="0"/>
              <a:t>indicate heterogeneous response among treatments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October 2015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59AEFF-0A57-4EAC-8384-B3B237CE36EC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867317"/>
              </p:ext>
            </p:extLst>
          </p:nvPr>
        </p:nvGraphicFramePr>
        <p:xfrm>
          <a:off x="3017838" y="2057400"/>
          <a:ext cx="318611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name="Equation" r:id="rId4" imgW="1651000" imgH="317500" progId="Equation.3">
                  <p:embed/>
                </p:oleObj>
              </mc:Choice>
              <mc:Fallback>
                <p:oleObj name="Equation" r:id="rId4" imgW="16510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7838" y="2057400"/>
                        <a:ext cx="3186112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315855"/>
              </p:ext>
            </p:extLst>
          </p:nvPr>
        </p:nvGraphicFramePr>
        <p:xfrm>
          <a:off x="2235200" y="4737100"/>
          <a:ext cx="1079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name="Equation" r:id="rId6" imgW="1079500" imgH="292100" progId="Equation.3">
                  <p:embed/>
                </p:oleObj>
              </mc:Choice>
              <mc:Fallback>
                <p:oleObj name="Equation" r:id="rId6" imgW="10795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5200" y="4737100"/>
                        <a:ext cx="1079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724296"/>
              </p:ext>
            </p:extLst>
          </p:nvPr>
        </p:nvGraphicFramePr>
        <p:xfrm>
          <a:off x="2057400" y="3352800"/>
          <a:ext cx="1435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Equation" r:id="rId8" imgW="1435100" imgH="292100" progId="Equation.3">
                  <p:embed/>
                </p:oleObj>
              </mc:Choice>
              <mc:Fallback>
                <p:oleObj name="Equation" r:id="rId8" imgW="14351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7400" y="3352800"/>
                        <a:ext cx="14351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764915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Additions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3276600"/>
            <a:ext cx="25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Treatment stability slopes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0" y="4648200"/>
            <a:ext cx="236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Non-</a:t>
            </a:r>
            <a:r>
              <a:rPr lang="en-US" dirty="0" err="1" smtClean="0"/>
              <a:t>additivity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586740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Additional decompositions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81200"/>
            <a:ext cx="5969000" cy="46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1008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rial" charset="0"/>
          </a:defRPr>
        </a:defPPr>
      </a:lstStyle>
    </a:spDef>
    <a:lnDef>
      <a:spPr bwMode="auto"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round/>
          <a:headEnd type="none" w="sm" len="sm"/>
          <a:tailEnd type="arrow"/>
        </a:ln>
        <a:effectLst/>
      </a:spPr>
      <a:bodyPr/>
      <a:lstStyle/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rial" charset="0"/>
          </a:defRPr>
        </a:defPPr>
      </a:lstStyle>
    </a:spDef>
    <a:lnDef>
      <a:spPr bwMode="auto"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round/>
          <a:headEnd type="none" w="sm" len="sm"/>
          <a:tailEnd type="arrow"/>
        </a:ln>
        <a:effectLst/>
      </a:spPr>
      <a:bodyPr/>
      <a:lstStyle/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50533</TotalTime>
  <Words>1133</Words>
  <Application>Microsoft Macintosh PowerPoint</Application>
  <PresentationFormat>On-screen Show (4:3)</PresentationFormat>
  <Paragraphs>211</Paragraphs>
  <Slides>31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Blends</vt:lpstr>
      <vt:lpstr>2_Blends</vt:lpstr>
      <vt:lpstr>Equation</vt:lpstr>
      <vt:lpstr>Microsoft Equation</vt:lpstr>
      <vt:lpstr>Exploring Treatment By Trial Interaction Using Treatment Stability/Trial Dendrogram Plots</vt:lpstr>
      <vt:lpstr>Software Overview</vt:lpstr>
      <vt:lpstr>Standard Report Format</vt:lpstr>
      <vt:lpstr>Treatment x Trial Graph</vt:lpstr>
      <vt:lpstr>Statistical Model, Multiple Trials</vt:lpstr>
      <vt:lpstr>Decomposition of Interaction</vt:lpstr>
      <vt:lpstr>Treatment Stability</vt:lpstr>
      <vt:lpstr>Treatment Stability</vt:lpstr>
      <vt:lpstr>Report Additions</vt:lpstr>
      <vt:lpstr>Trial Dendrogram</vt:lpstr>
      <vt:lpstr>Trial Dendrogram</vt:lpstr>
      <vt:lpstr>Trial Dendrogram</vt:lpstr>
      <vt:lpstr>Trial Dendrogram</vt:lpstr>
      <vt:lpstr>Trial Dendrogram</vt:lpstr>
      <vt:lpstr>Simple Additivity</vt:lpstr>
      <vt:lpstr>Simple Additivity</vt:lpstr>
      <vt:lpstr>Random Effect</vt:lpstr>
      <vt:lpstr>Random Effect</vt:lpstr>
      <vt:lpstr>Random Effect</vt:lpstr>
      <vt:lpstr>Non-additivity</vt:lpstr>
      <vt:lpstr>Nonadditivity</vt:lpstr>
      <vt:lpstr>Nonadditivity</vt:lpstr>
      <vt:lpstr>Types of nonadditivity</vt:lpstr>
      <vt:lpstr>Concurrence</vt:lpstr>
      <vt:lpstr>Concurrence</vt:lpstr>
      <vt:lpstr>Complex Interaction</vt:lpstr>
      <vt:lpstr>Complex Interaction</vt:lpstr>
      <vt:lpstr>Complex Interaction</vt:lpstr>
      <vt:lpstr>Complex Interaction</vt:lpstr>
      <vt:lpstr>Future Directions</vt:lpstr>
      <vt:lpstr>Decomposition of Interaction</vt:lpstr>
    </vt:vector>
  </TitlesOfParts>
  <Company>Gylling Data Management,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 2015 Features</dc:title>
  <dc:creator>Steven R. Gylling</dc:creator>
  <cp:lastModifiedBy>Peter Claussen</cp:lastModifiedBy>
  <cp:revision>676</cp:revision>
  <cp:lastPrinted>2013-01-21T02:02:05Z</cp:lastPrinted>
  <dcterms:created xsi:type="dcterms:W3CDTF">2006-03-07T20:56:45Z</dcterms:created>
  <dcterms:modified xsi:type="dcterms:W3CDTF">2015-11-04T21:41:14Z</dcterms:modified>
</cp:coreProperties>
</file>